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Default Extension="wmf" ContentType="image/x-wmf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26"/>
  </p:notesMasterIdLst>
  <p:sldIdLst>
    <p:sldId id="405" r:id="rId2"/>
    <p:sldId id="552" r:id="rId3"/>
    <p:sldId id="553" r:id="rId4"/>
    <p:sldId id="420" r:id="rId5"/>
    <p:sldId id="550" r:id="rId6"/>
    <p:sldId id="575" r:id="rId7"/>
    <p:sldId id="576" r:id="rId8"/>
    <p:sldId id="566" r:id="rId9"/>
    <p:sldId id="577" r:id="rId10"/>
    <p:sldId id="560" r:id="rId11"/>
    <p:sldId id="559" r:id="rId12"/>
    <p:sldId id="562" r:id="rId13"/>
    <p:sldId id="563" r:id="rId14"/>
    <p:sldId id="561" r:id="rId15"/>
    <p:sldId id="564" r:id="rId16"/>
    <p:sldId id="567" r:id="rId17"/>
    <p:sldId id="425" r:id="rId18"/>
    <p:sldId id="574" r:id="rId19"/>
    <p:sldId id="474" r:id="rId20"/>
    <p:sldId id="475" r:id="rId21"/>
    <p:sldId id="573" r:id="rId22"/>
    <p:sldId id="569" r:id="rId23"/>
    <p:sldId id="570" r:id="rId24"/>
    <p:sldId id="578" r:id="rId2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F00"/>
  </p:clrMru>
  <p:extLst>
    <p:ext uri="{E76CE94A-603C-4142-B9EB-6D1370010A27}">
      <p14:discardImageEditData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542" autoAdjust="0"/>
    <p:restoredTop sz="94660"/>
  </p:normalViewPr>
  <p:slideViewPr>
    <p:cSldViewPr>
      <p:cViewPr>
        <p:scale>
          <a:sx n="70" d="100"/>
          <a:sy n="70" d="100"/>
        </p:scale>
        <p:origin x="-3456" y="-19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2442" y="-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9768D2D-1121-422D-B599-C5D2593FE0CA}" type="datetimeFigureOut">
              <a:rPr lang="en-US"/>
              <a:pPr>
                <a:defRPr/>
              </a:pPr>
              <a:t>3/8/12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82679A-1B6E-40B4-BA44-146370726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="" xmlns:p14="http://schemas.microsoft.com/office/powerpoint/2010/main" xmlns:mv="urn:schemas-microsoft-com:mac:vml" xmlns:mc="http://schemas.openxmlformats.org/markup-compatibility/2006" val="2720223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27B5E8-D1A2-4947-8A0C-76142FE9FBD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AF44E8-46DC-426A-B62F-FECB30068C80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Add web link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871F126-E023-4F6D-89A8-C2228E4904A4}" type="slidenum">
              <a:rPr lang="en-US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Add web link</a:t>
            </a: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871F126-E023-4F6D-89A8-C2228E4904A4}" type="slidenum">
              <a:rPr lang="en-US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AC7D5-D9A8-4C9F-9A5E-A70837FFD99B}" type="datetimeFigureOut">
              <a:rPr lang="en-US"/>
              <a:pPr>
                <a:defRPr/>
              </a:pPr>
              <a:t>3/8/12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12AF9-C0BC-4C36-8A13-5B83808A8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5B81B-FD1F-41EB-A778-C040AF5E920B}" type="datetimeFigureOut">
              <a:rPr lang="en-US"/>
              <a:pPr>
                <a:defRPr/>
              </a:pPr>
              <a:t>3/8/12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A5B10-53A8-4DC2-B2B6-FB0DFF6E1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E80AC-3933-41D9-BBBD-230B592F9528}" type="datetimeFigureOut">
              <a:rPr lang="en-US"/>
              <a:pPr>
                <a:defRPr/>
              </a:pPr>
              <a:t>3/8/12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7F230-AA23-4FE2-A99F-05BC4F82C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F094B-B0CB-432D-B66D-B683391671DF}" type="datetimeFigureOut">
              <a:rPr lang="en-US"/>
              <a:pPr>
                <a:defRPr/>
              </a:pPr>
              <a:t>3/8/12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22342-360D-40F9-A986-CFE5627672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E30A0-C5B4-4243-97EE-0AB5F8AAC184}" type="datetimeFigureOut">
              <a:rPr lang="en-US"/>
              <a:pPr>
                <a:defRPr/>
              </a:pPr>
              <a:t>3/8/12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6B16E-67A9-43B0-B466-0661D4C4A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24119-A61C-4AFD-9DC7-1AAB58FC8F0C}" type="datetimeFigureOut">
              <a:rPr lang="en-US"/>
              <a:pPr>
                <a:defRPr/>
              </a:pPr>
              <a:t>3/8/12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2CD33-9EA3-4502-A063-6B97B27253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D4FE7-1184-477B-A880-537B369BB442}" type="datetimeFigureOut">
              <a:rPr lang="en-US"/>
              <a:pPr>
                <a:defRPr/>
              </a:pPr>
              <a:t>3/8/12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B5366-0430-466F-A5C3-A990F1006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118DE-BBA9-48A1-A285-27730068E64F}" type="datetimeFigureOut">
              <a:rPr lang="en-US"/>
              <a:pPr>
                <a:defRPr/>
              </a:pPr>
              <a:t>3/8/12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9E5B0-56C1-41D6-84C5-F11E569C4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0F573-28DD-445B-AD08-5D0E3806F703}" type="datetimeFigureOut">
              <a:rPr lang="en-US"/>
              <a:pPr>
                <a:defRPr/>
              </a:pPr>
              <a:t>3/8/12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C02BC-1FEC-488F-AAD7-C433B2542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213EF-1AB4-4D98-A813-FB5413874565}" type="datetimeFigureOut">
              <a:rPr lang="en-US"/>
              <a:pPr>
                <a:defRPr/>
              </a:pPr>
              <a:t>3/8/12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5CAD-733F-495F-AD15-5FD8D9F502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35907-BC84-4B44-9600-46C7489D34BE}" type="datetimeFigureOut">
              <a:rPr lang="en-US"/>
              <a:pPr>
                <a:defRPr/>
              </a:pPr>
              <a:t>3/8/12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9C528-8C99-4164-9EF2-6710A410D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66D614-B153-4E2B-B548-6F4A46524F29}" type="datetimeFigureOut">
              <a:rPr lang="en-US"/>
              <a:pPr>
                <a:defRPr/>
              </a:pPr>
              <a:t>3/8/12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43AA79-FF74-4E72-B9F3-BF529E7EF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http://iprc.soest.hawaii.edu/users/hafner/PUBLIC/TSUNAMI_DEBRIS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http://iprc.soest.hawaii.edu/users/hafner/PUBLIC/TSUNAMI_DEBRIS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wmf"/><Relationship Id="rId5" Type="http://schemas.openxmlformats.org/officeDocument/2006/relationships/image" Target="../media/image24.wmf"/><Relationship Id="rId6" Type="http://schemas.openxmlformats.org/officeDocument/2006/relationships/image" Target="../media/image25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3"/>
          <p:cNvSpPr txBox="1">
            <a:spLocks noChangeArrowheads="1"/>
          </p:cNvSpPr>
          <p:nvPr/>
        </p:nvSpPr>
        <p:spPr bwMode="auto">
          <a:xfrm>
            <a:off x="668326" y="457200"/>
            <a:ext cx="800770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Marine debris 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from the tsunami of March 11, 2011: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one year after the disaster</a:t>
            </a:r>
            <a:r>
              <a:rPr lang="ru-RU" sz="3600" dirty="0" smtClean="0">
                <a:solidFill>
                  <a:srgbClr val="FFFF00"/>
                </a:solidFill>
              </a:rPr>
              <a:t>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4338" name="TextBox 4"/>
          <p:cNvSpPr txBox="1">
            <a:spLocks noChangeArrowheads="1"/>
          </p:cNvSpPr>
          <p:nvPr/>
        </p:nvSpPr>
        <p:spPr bwMode="auto">
          <a:xfrm>
            <a:off x="1604772" y="2227660"/>
            <a:ext cx="551535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Nikolai </a:t>
            </a:r>
            <a:r>
              <a:rPr lang="en-US" dirty="0" smtClean="0">
                <a:solidFill>
                  <a:srgbClr val="FFFF00"/>
                </a:solidFill>
              </a:rPr>
              <a:t>Maximenko and Jan Hafner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Media contact: Gisela </a:t>
            </a:r>
            <a:r>
              <a:rPr lang="en-US" dirty="0" err="1" smtClean="0">
                <a:solidFill>
                  <a:srgbClr val="FFFF00"/>
                </a:solidFill>
              </a:rPr>
              <a:t>Speidel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International Pacific  Research Center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School of Ocean and Earth Science </a:t>
            </a:r>
            <a:r>
              <a:rPr lang="en-US" dirty="0" smtClean="0">
                <a:solidFill>
                  <a:srgbClr val="FFFF00"/>
                </a:solidFill>
              </a:rPr>
              <a:t>and Technology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University of </a:t>
            </a:r>
            <a:r>
              <a:rPr lang="en-US" dirty="0" smtClean="0">
                <a:solidFill>
                  <a:srgbClr val="FFFF00"/>
                </a:solidFill>
              </a:rPr>
              <a:t>Hawaii at </a:t>
            </a:r>
            <a:r>
              <a:rPr lang="en-US" dirty="0" err="1" smtClean="0">
                <a:solidFill>
                  <a:srgbClr val="FFFF00"/>
                </a:solidFill>
              </a:rPr>
              <a:t>Manoa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4339" name="Picture 2" descr="3d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400550"/>
            <a:ext cx="10668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NASA_Logo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4192192"/>
            <a:ext cx="914400" cy="70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 descr="D:\WD SmartWare.swstor\IPRC-1854\Volume.f14f1cf9.3759.11dd.a502.806e6f6e6963\Nikolai\Lib\logo\noaa_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8600" y="4171950"/>
            <a:ext cx="8382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19"/>
          <p:cNvSpPr txBox="1">
            <a:spLocks noChangeArrowheads="1"/>
          </p:cNvSpPr>
          <p:nvPr/>
        </p:nvSpPr>
        <p:spPr bwMode="auto">
          <a:xfrm>
            <a:off x="6163959" y="0"/>
            <a:ext cx="2898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Honolulu, Hawaii, March 5, </a:t>
            </a:r>
            <a:r>
              <a:rPr lang="en-US" sz="1400" b="1" dirty="0">
                <a:solidFill>
                  <a:srgbClr val="FFFF00"/>
                </a:solidFill>
              </a:rPr>
              <a:t>2012</a:t>
            </a:r>
          </a:p>
        </p:txBody>
      </p:sp>
      <p:pic>
        <p:nvPicPr>
          <p:cNvPr id="14344" name="Picture 2" descr="C:\Nikolai\Lib\logo\soest_oval_textblock_6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7400" y="4217194"/>
            <a:ext cx="996950" cy="71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3" descr="C:\Nikolai\Lib\logo\manoase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57600" y="4229100"/>
            <a:ext cx="8382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2" descr="C:\Nikolai\Lib\logo\jamstec_logo1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1600" y="4188619"/>
            <a:ext cx="762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IPRC\Desktop\OSTST, San Diego\Pallada\Maps\Map.png"/>
          <p:cNvPicPr>
            <a:picLocks noChangeAspect="1" noChangeArrowheads="1"/>
          </p:cNvPicPr>
          <p:nvPr/>
        </p:nvPicPr>
        <p:blipFill>
          <a:blip r:embed="rId3" cstate="print"/>
          <a:srcRect t="13335" r="2222" b="19995"/>
          <a:stretch>
            <a:fillRect/>
          </a:stretch>
        </p:blipFill>
        <p:spPr bwMode="auto">
          <a:xfrm>
            <a:off x="1676400" y="971550"/>
            <a:ext cx="54102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 descr="C:\Users\IPRC\Desktop\OSTST, San Diego\Pallada\_MG_57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028950"/>
            <a:ext cx="1981200" cy="282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 descr="C:\Users\IPRC\Desktop\OSTST, San Diego\Pallada\_MG_58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3427810"/>
            <a:ext cx="2514600" cy="171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4"/>
          <p:cNvSpPr txBox="1">
            <a:spLocks noChangeArrowheads="1"/>
          </p:cNvSpPr>
          <p:nvPr/>
        </p:nvSpPr>
        <p:spPr bwMode="auto">
          <a:xfrm>
            <a:off x="1295400" y="228600"/>
            <a:ext cx="6827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STS “Pallada”  found tsunami debris where SCUD predicted </a:t>
            </a:r>
          </a:p>
        </p:txBody>
      </p:sp>
      <p:sp>
        <p:nvSpPr>
          <p:cNvPr id="63494" name="TextBox 5"/>
          <p:cNvSpPr txBox="1">
            <a:spLocks noChangeArrowheads="1"/>
          </p:cNvSpPr>
          <p:nvPr/>
        </p:nvSpPr>
        <p:spPr bwMode="auto">
          <a:xfrm>
            <a:off x="3352800" y="4114800"/>
            <a:ext cx="231345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Observed maximum </a:t>
            </a:r>
          </a:p>
          <a:p>
            <a:r>
              <a:rPr lang="en-US">
                <a:solidFill>
                  <a:srgbClr val="FFFF00"/>
                </a:solidFill>
              </a:rPr>
              <a:t>density  of debris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724400" y="1600200"/>
            <a:ext cx="1676400" cy="971550"/>
          </a:xfrm>
          <a:prstGeom prst="straightConnector1">
            <a:avLst/>
          </a:prstGeom>
          <a:ln w="635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496" name="TextBox 8"/>
          <p:cNvSpPr txBox="1">
            <a:spLocks noChangeArrowheads="1"/>
          </p:cNvSpPr>
          <p:nvPr/>
        </p:nvSpPr>
        <p:spPr bwMode="auto">
          <a:xfrm>
            <a:off x="6477001" y="971550"/>
            <a:ext cx="2646878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Small fishing boat,</a:t>
            </a:r>
          </a:p>
          <a:p>
            <a:r>
              <a:rPr lang="en-US">
                <a:solidFill>
                  <a:srgbClr val="FF0000"/>
                </a:solidFill>
              </a:rPr>
              <a:t>registered in Fukushima</a:t>
            </a:r>
          </a:p>
          <a:p>
            <a:r>
              <a:rPr lang="en-US">
                <a:solidFill>
                  <a:srgbClr val="FF0000"/>
                </a:solidFill>
              </a:rPr>
              <a:t>Prefecture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038600" y="2419350"/>
            <a:ext cx="0" cy="1600200"/>
          </a:xfrm>
          <a:prstGeom prst="straightConnector1">
            <a:avLst/>
          </a:prstGeom>
          <a:ln w="635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5530200222_db1a206a2e_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-1141294"/>
            <a:ext cx="4114800" cy="628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9"/>
          <p:cNvSpPr txBox="1">
            <a:spLocks noChangeArrowheads="1"/>
          </p:cNvSpPr>
          <p:nvPr/>
        </p:nvSpPr>
        <p:spPr bwMode="auto">
          <a:xfrm>
            <a:off x="5943600" y="590550"/>
            <a:ext cx="263405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ADF03"/>
                </a:solidFill>
              </a:rPr>
              <a:t>High concentration of </a:t>
            </a:r>
          </a:p>
          <a:p>
            <a:r>
              <a:rPr lang="en-US" b="1" dirty="0">
                <a:solidFill>
                  <a:srgbClr val="CADF03"/>
                </a:solidFill>
              </a:rPr>
              <a:t>debris days after</a:t>
            </a:r>
          </a:p>
          <a:p>
            <a:r>
              <a:rPr lang="en-US" b="1" dirty="0">
                <a:solidFill>
                  <a:srgbClr val="CADF03"/>
                </a:solidFill>
              </a:rPr>
              <a:t>tsunami</a:t>
            </a:r>
            <a:endParaRPr lang="ru-RU" b="1" dirty="0">
              <a:solidFill>
                <a:srgbClr val="CADF03"/>
              </a:solidFill>
            </a:endParaRPr>
          </a:p>
        </p:txBody>
      </p:sp>
      <p:sp>
        <p:nvSpPr>
          <p:cNvPr id="61444" name="TextBox 9"/>
          <p:cNvSpPr txBox="1">
            <a:spLocks noChangeArrowheads="1"/>
          </p:cNvSpPr>
          <p:nvPr/>
        </p:nvSpPr>
        <p:spPr bwMode="auto">
          <a:xfrm>
            <a:off x="6096000" y="4552950"/>
            <a:ext cx="24673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Courtesy of US Navy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870" t="4108"/>
          <a:stretch>
            <a:fillRect/>
          </a:stretch>
        </p:blipFill>
        <p:spPr bwMode="auto">
          <a:xfrm>
            <a:off x="762000" y="0"/>
            <a:ext cx="7696201" cy="4493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44971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Prime Minister of Japan and His Cabinet: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http://www.kantei.go.jp/jp/singi/kaiyou/hyouryuu/senpaku_eng.html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31623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0"/>
            <a:ext cx="32004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200400"/>
            <a:ext cx="320040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257550"/>
            <a:ext cx="3200400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1219200" y="4743450"/>
            <a:ext cx="70369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http://www.kantei.go.jp/jp/singi/kaiyou/hyouryuu/senpaku.html</a:t>
            </a:r>
            <a:endParaRPr lang="ru-RU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Nikolai\Projects\Active\Tsunami_debris\Cassandra\Japan\Jap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666750"/>
            <a:ext cx="5999163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2209800" y="1123950"/>
            <a:ext cx="2895600" cy="1905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105400" y="1085850"/>
            <a:ext cx="0" cy="188595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1" name="TextBox 7"/>
          <p:cNvSpPr txBox="1">
            <a:spLocks noChangeArrowheads="1"/>
          </p:cNvSpPr>
          <p:nvPr/>
        </p:nvSpPr>
        <p:spPr bwMode="auto">
          <a:xfrm>
            <a:off x="1981200" y="2457450"/>
            <a:ext cx="1565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NAVAREA XI</a:t>
            </a:r>
          </a:p>
        </p:txBody>
      </p:sp>
      <p:sp>
        <p:nvSpPr>
          <p:cNvPr id="65542" name="TextBox 5"/>
          <p:cNvSpPr txBox="1">
            <a:spLocks noChangeArrowheads="1"/>
          </p:cNvSpPr>
          <p:nvPr/>
        </p:nvSpPr>
        <p:spPr bwMode="auto">
          <a:xfrm>
            <a:off x="4038600" y="3600450"/>
            <a:ext cx="10054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Months</a:t>
            </a:r>
          </a:p>
        </p:txBody>
      </p:sp>
      <p:sp>
        <p:nvSpPr>
          <p:cNvPr id="65543" name="TextBox 6"/>
          <p:cNvSpPr txBox="1">
            <a:spLocks noChangeArrowheads="1"/>
          </p:cNvSpPr>
          <p:nvPr/>
        </p:nvSpPr>
        <p:spPr bwMode="auto">
          <a:xfrm>
            <a:off x="838200" y="228601"/>
            <a:ext cx="70924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Sightings of tsunami debris in NAVAREA XI in different months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45100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Based on the data from the webpage of the Prime Minister of Japan and His Cabinet: http://www.kantei.go.jp/jp/singi/kaiyou/hyouryuu/senpaku_eng.html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514350"/>
            <a:ext cx="69342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>
          <a:xfrm>
            <a:off x="457200" y="1543050"/>
            <a:ext cx="8229600" cy="857250"/>
          </a:xfrm>
        </p:spPr>
        <p:txBody>
          <a:bodyPr/>
          <a:lstStyle/>
          <a:p>
            <a:r>
              <a:rPr lang="en-US" smtClean="0">
                <a:solidFill>
                  <a:srgbClr val="FFFF00"/>
                </a:solidFill>
              </a:rPr>
              <a:t>Fate of tsunami debris</a:t>
            </a:r>
            <a:endParaRPr lang="ru-RU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33600" y="0"/>
            <a:ext cx="5486400" cy="51411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6"/>
          <p:cNvSpPr txBox="1">
            <a:spLocks noChangeArrowheads="1"/>
          </p:cNvSpPr>
          <p:nvPr/>
        </p:nvSpPr>
        <p:spPr bwMode="auto">
          <a:xfrm>
            <a:off x="1219200" y="342900"/>
            <a:ext cx="66607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Mean streamlines of surface currents, derived from drifters</a:t>
            </a:r>
          </a:p>
        </p:txBody>
      </p:sp>
      <p:pic>
        <p:nvPicPr>
          <p:cNvPr id="18434" name="Picture 5" descr="C:\Nikolai\Papers\Published\2009\JTech_MDOT\2008_05_27\Figures\Figure_1a_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93354"/>
            <a:ext cx="8610600" cy="435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D:\2011\Drifters_Jan_2011\Analysis\Tracer\Experiments\Coastal_source\Plots\730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66750"/>
            <a:ext cx="63246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762000" y="285750"/>
            <a:ext cx="77893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UH: Model debris distribution from coastal sources (without tsunami)</a:t>
            </a:r>
          </a:p>
        </p:txBody>
      </p:sp>
      <p:sp>
        <p:nvSpPr>
          <p:cNvPr id="20483" name="TextBox 3"/>
          <p:cNvSpPr txBox="1">
            <a:spLocks noChangeArrowheads="1"/>
          </p:cNvSpPr>
          <p:nvPr/>
        </p:nvSpPr>
        <p:spPr bwMode="auto">
          <a:xfrm>
            <a:off x="360198" y="4220170"/>
            <a:ext cx="863140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Collaborations with the SEA, “5 Gyres”, KAISEI/Ocean Voyages, Jim Mackey </a:t>
            </a:r>
          </a:p>
          <a:p>
            <a:r>
              <a:rPr lang="en-US" b="1" dirty="0">
                <a:solidFill>
                  <a:schemeClr val="bg1"/>
                </a:solidFill>
              </a:rPr>
              <a:t>et al. helped to validate accumulation of </a:t>
            </a:r>
            <a:r>
              <a:rPr lang="en-US" b="1" dirty="0" err="1">
                <a:solidFill>
                  <a:schemeClr val="bg1"/>
                </a:solidFill>
              </a:rPr>
              <a:t>microplastic</a:t>
            </a:r>
            <a:r>
              <a:rPr lang="en-US" b="1" dirty="0">
                <a:solidFill>
                  <a:schemeClr val="bg1"/>
                </a:solidFill>
              </a:rPr>
              <a:t> in all five subtropical </a:t>
            </a:r>
          </a:p>
          <a:p>
            <a:r>
              <a:rPr lang="en-US" b="1" dirty="0">
                <a:solidFill>
                  <a:schemeClr val="bg1"/>
                </a:solidFill>
              </a:rPr>
              <a:t>convergences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C:\Nikolai\Projects\Active\Tsunami_debris\Press\jquake19-600x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819150"/>
            <a:ext cx="56007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1981200" y="171450"/>
            <a:ext cx="54019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Constantia" pitchFamily="18" charset="0"/>
              </a:rPr>
              <a:t>March 11, 2011 tsunami in Japan</a:t>
            </a:r>
          </a:p>
        </p:txBody>
      </p:sp>
      <p:sp>
        <p:nvSpPr>
          <p:cNvPr id="45060" name="TextBox 2"/>
          <p:cNvSpPr txBox="1">
            <a:spLocks noChangeArrowheads="1"/>
          </p:cNvSpPr>
          <p:nvPr/>
        </p:nvSpPr>
        <p:spPr bwMode="auto">
          <a:xfrm>
            <a:off x="0" y="431250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Constantia" pitchFamily="18" charset="0"/>
              </a:rPr>
              <a:t>Tsunami generated up to 25 million tons of </a:t>
            </a:r>
            <a:r>
              <a:rPr lang="en-US" sz="2400" b="1" dirty="0" smtClean="0">
                <a:solidFill>
                  <a:srgbClr val="FFFF00"/>
                </a:solidFill>
                <a:latin typeface="Constantia" pitchFamily="18" charset="0"/>
              </a:rPr>
              <a:t>debris, including </a:t>
            </a:r>
            <a:r>
              <a:rPr lang="en-US" sz="2400" b="1" dirty="0">
                <a:solidFill>
                  <a:srgbClr val="FFFF00"/>
                </a:solidFill>
                <a:latin typeface="Constantia" pitchFamily="18" charset="0"/>
              </a:rPr>
              <a:t>4-8 million tons of debris washed into </a:t>
            </a:r>
            <a:r>
              <a:rPr lang="en-US" sz="2400" b="1" dirty="0" smtClean="0">
                <a:solidFill>
                  <a:srgbClr val="FFFF00"/>
                </a:solidFill>
                <a:latin typeface="Constantia" pitchFamily="18" charset="0"/>
              </a:rPr>
              <a:t>the </a:t>
            </a:r>
            <a:r>
              <a:rPr lang="en-US" sz="2400" b="1" dirty="0">
                <a:solidFill>
                  <a:srgbClr val="FFFF00"/>
                </a:solidFill>
                <a:latin typeface="Constantia" pitchFamily="18" charset="0"/>
              </a:rPr>
              <a:t>ocean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 txBox="1">
            <a:spLocks noGrp="1"/>
          </p:cNvSpPr>
          <p:nvPr/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FEBB51D-2079-4D2B-A08F-F9D8DDECC4B0}" type="datetime10">
              <a:rPr lang="en-US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16:02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2530" name="Picture 2" descr="C:\Nikolai\2009\RickLumpkin\NPAground.png"/>
          <p:cNvPicPr>
            <a:picLocks noChangeAspect="1" noChangeArrowheads="1"/>
          </p:cNvPicPr>
          <p:nvPr/>
        </p:nvPicPr>
        <p:blipFill>
          <a:blip r:embed="rId3" cstate="print"/>
          <a:srcRect l="12500" t="25000" r="8333" b="27779"/>
          <a:stretch>
            <a:fillRect/>
          </a:stretch>
        </p:blipFill>
        <p:spPr bwMode="auto">
          <a:xfrm>
            <a:off x="152400" y="514350"/>
            <a:ext cx="67056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Oval 5"/>
          <p:cNvSpPr>
            <a:spLocks noChangeArrowheads="1"/>
          </p:cNvSpPr>
          <p:nvPr/>
        </p:nvSpPr>
        <p:spPr bwMode="auto">
          <a:xfrm>
            <a:off x="990600" y="2419350"/>
            <a:ext cx="2057400" cy="514350"/>
          </a:xfrm>
          <a:prstGeom prst="ellipse">
            <a:avLst/>
          </a:prstGeom>
          <a:noFill/>
          <a:ln w="254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2" name="Oval 8"/>
          <p:cNvSpPr>
            <a:spLocks noChangeArrowheads="1"/>
          </p:cNvSpPr>
          <p:nvPr/>
        </p:nvSpPr>
        <p:spPr bwMode="auto">
          <a:xfrm rot="-1510402">
            <a:off x="846917" y="2146632"/>
            <a:ext cx="298586" cy="661674"/>
          </a:xfrm>
          <a:prstGeom prst="ellipse">
            <a:avLst/>
          </a:prstGeom>
          <a:noFill/>
          <a:ln w="254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3" name="Oval 9"/>
          <p:cNvSpPr>
            <a:spLocks noChangeArrowheads="1"/>
          </p:cNvSpPr>
          <p:nvPr/>
        </p:nvSpPr>
        <p:spPr bwMode="auto">
          <a:xfrm rot="2651691">
            <a:off x="901623" y="1582250"/>
            <a:ext cx="304800" cy="742950"/>
          </a:xfrm>
          <a:prstGeom prst="ellipse">
            <a:avLst/>
          </a:prstGeom>
          <a:noFill/>
          <a:ln w="254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4" name="TextBox 10"/>
          <p:cNvSpPr txBox="1">
            <a:spLocks noChangeArrowheads="1"/>
          </p:cNvSpPr>
          <p:nvPr/>
        </p:nvSpPr>
        <p:spPr bwMode="auto">
          <a:xfrm>
            <a:off x="685800" y="0"/>
            <a:ext cx="76685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onstantia" pitchFamily="18" charset="0"/>
              </a:rPr>
              <a:t>Sinks of debris in the North Pacific. </a:t>
            </a:r>
            <a:r>
              <a:rPr lang="en-US" b="1" dirty="0">
                <a:solidFill>
                  <a:schemeClr val="bg1"/>
                </a:solidFill>
                <a:latin typeface="Constantia" pitchFamily="18" charset="0"/>
              </a:rPr>
              <a:t>Red dots</a:t>
            </a:r>
            <a:r>
              <a:rPr lang="en-US" b="1" dirty="0">
                <a:solidFill>
                  <a:srgbClr val="FFFF00"/>
                </a:solidFill>
                <a:latin typeface="Constantia" pitchFamily="18" charset="0"/>
              </a:rPr>
              <a:t> show grounded drifters.</a:t>
            </a:r>
          </a:p>
        </p:txBody>
      </p:sp>
      <p:sp>
        <p:nvSpPr>
          <p:cNvPr id="22535" name="Oval 11"/>
          <p:cNvSpPr>
            <a:spLocks noChangeArrowheads="1"/>
          </p:cNvSpPr>
          <p:nvPr/>
        </p:nvSpPr>
        <p:spPr bwMode="auto">
          <a:xfrm rot="8475862">
            <a:off x="4313720" y="680402"/>
            <a:ext cx="304800" cy="742950"/>
          </a:xfrm>
          <a:prstGeom prst="ellipse">
            <a:avLst/>
          </a:prstGeom>
          <a:noFill/>
          <a:ln w="254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6" name="Oval 12"/>
          <p:cNvSpPr>
            <a:spLocks noChangeArrowheads="1"/>
          </p:cNvSpPr>
          <p:nvPr/>
        </p:nvSpPr>
        <p:spPr bwMode="auto">
          <a:xfrm rot="2651691">
            <a:off x="5472092" y="2307101"/>
            <a:ext cx="854075" cy="742950"/>
          </a:xfrm>
          <a:prstGeom prst="ellipse">
            <a:avLst/>
          </a:prstGeom>
          <a:noFill/>
          <a:ln w="254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7" name="Oval 16"/>
          <p:cNvSpPr>
            <a:spLocks noChangeArrowheads="1"/>
          </p:cNvSpPr>
          <p:nvPr/>
        </p:nvSpPr>
        <p:spPr bwMode="auto">
          <a:xfrm rot="2651691">
            <a:off x="3315148" y="2000795"/>
            <a:ext cx="579437" cy="429816"/>
          </a:xfrm>
          <a:prstGeom prst="ellipse">
            <a:avLst/>
          </a:prstGeom>
          <a:noFill/>
          <a:ln w="254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8" name="Oval 17"/>
          <p:cNvSpPr>
            <a:spLocks noChangeArrowheads="1"/>
          </p:cNvSpPr>
          <p:nvPr/>
        </p:nvSpPr>
        <p:spPr bwMode="auto">
          <a:xfrm rot="2651691">
            <a:off x="3399105" y="2059801"/>
            <a:ext cx="400050" cy="295275"/>
          </a:xfrm>
          <a:prstGeom prst="ellipse">
            <a:avLst/>
          </a:prstGeom>
          <a:noFill/>
          <a:ln w="25400" algn="ctr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sp>
        <p:nvSpPr>
          <p:cNvPr id="22539" name="Oval 18"/>
          <p:cNvSpPr>
            <a:spLocks noChangeArrowheads="1"/>
          </p:cNvSpPr>
          <p:nvPr/>
        </p:nvSpPr>
        <p:spPr bwMode="auto">
          <a:xfrm>
            <a:off x="3886200" y="1657350"/>
            <a:ext cx="914400" cy="685800"/>
          </a:xfrm>
          <a:prstGeom prst="ellipse">
            <a:avLst/>
          </a:prstGeom>
          <a:noFill/>
          <a:ln w="31750" algn="ctr">
            <a:solidFill>
              <a:srgbClr val="0070C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cxnSp>
        <p:nvCxnSpPr>
          <p:cNvPr id="22540" name="Straight Arrow Connector 22"/>
          <p:cNvCxnSpPr>
            <a:cxnSpLocks noChangeShapeType="1"/>
          </p:cNvCxnSpPr>
          <p:nvPr/>
        </p:nvCxnSpPr>
        <p:spPr bwMode="auto">
          <a:xfrm>
            <a:off x="1524000" y="1581150"/>
            <a:ext cx="2743200" cy="228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41" name="Straight Arrow Connector 25"/>
          <p:cNvCxnSpPr>
            <a:cxnSpLocks noChangeShapeType="1"/>
          </p:cNvCxnSpPr>
          <p:nvPr/>
        </p:nvCxnSpPr>
        <p:spPr bwMode="auto">
          <a:xfrm flipH="1">
            <a:off x="4343400" y="1428750"/>
            <a:ext cx="304800" cy="3810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42" name="Straight Arrow Connector 27"/>
          <p:cNvCxnSpPr>
            <a:cxnSpLocks noChangeShapeType="1"/>
          </p:cNvCxnSpPr>
          <p:nvPr/>
        </p:nvCxnSpPr>
        <p:spPr bwMode="auto">
          <a:xfrm flipH="1">
            <a:off x="4419600" y="1695450"/>
            <a:ext cx="381000" cy="1905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43" name="Straight Arrow Connector 29"/>
          <p:cNvCxnSpPr>
            <a:cxnSpLocks noChangeShapeType="1"/>
          </p:cNvCxnSpPr>
          <p:nvPr/>
        </p:nvCxnSpPr>
        <p:spPr bwMode="auto">
          <a:xfrm flipH="1" flipV="1">
            <a:off x="4495800" y="1962150"/>
            <a:ext cx="762000" cy="2286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44" name="Straight Arrow Connector 31"/>
          <p:cNvCxnSpPr>
            <a:cxnSpLocks noChangeShapeType="1"/>
          </p:cNvCxnSpPr>
          <p:nvPr/>
        </p:nvCxnSpPr>
        <p:spPr bwMode="auto">
          <a:xfrm flipV="1">
            <a:off x="3886200" y="2000250"/>
            <a:ext cx="609600" cy="1714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45" name="Straight Arrow Connector 33"/>
          <p:cNvCxnSpPr>
            <a:cxnSpLocks noChangeShapeType="1"/>
          </p:cNvCxnSpPr>
          <p:nvPr/>
        </p:nvCxnSpPr>
        <p:spPr bwMode="auto">
          <a:xfrm>
            <a:off x="914400" y="1962150"/>
            <a:ext cx="31242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2546" name="Straight Arrow Connector 35"/>
          <p:cNvCxnSpPr>
            <a:cxnSpLocks noChangeShapeType="1"/>
          </p:cNvCxnSpPr>
          <p:nvPr/>
        </p:nvCxnSpPr>
        <p:spPr bwMode="auto">
          <a:xfrm flipV="1">
            <a:off x="1143000" y="2190750"/>
            <a:ext cx="3124200" cy="5715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2547" name="Left Arrow 38"/>
          <p:cNvSpPr>
            <a:spLocks noChangeArrowheads="1"/>
          </p:cNvSpPr>
          <p:nvPr/>
        </p:nvSpPr>
        <p:spPr bwMode="auto">
          <a:xfrm rot="-1040521">
            <a:off x="3689783" y="1989242"/>
            <a:ext cx="719927" cy="176144"/>
          </a:xfrm>
          <a:prstGeom prst="leftArrow">
            <a:avLst>
              <a:gd name="adj1" fmla="val 50000"/>
              <a:gd name="adj2" fmla="val 49994"/>
            </a:avLst>
          </a:prstGeom>
          <a:solidFill>
            <a:srgbClr val="7030A0"/>
          </a:solidFill>
          <a:ln w="9525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endParaRPr lang="ru-RU">
              <a:latin typeface="Constantia" pitchFamily="18" charset="0"/>
            </a:endParaRPr>
          </a:p>
        </p:txBody>
      </p:sp>
      <p:pic>
        <p:nvPicPr>
          <p:cNvPr id="22548" name="Picture 6" descr="NPSG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600450"/>
            <a:ext cx="32067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/>
          <p:cNvSpPr/>
          <p:nvPr/>
        </p:nvSpPr>
        <p:spPr>
          <a:xfrm>
            <a:off x="2819400" y="4171950"/>
            <a:ext cx="304800" cy="209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550" name="TextBox 23"/>
          <p:cNvSpPr txBox="1">
            <a:spLocks noChangeArrowheads="1"/>
          </p:cNvSpPr>
          <p:nvPr/>
        </p:nvSpPr>
        <p:spPr bwMode="auto">
          <a:xfrm>
            <a:off x="4114800" y="4324350"/>
            <a:ext cx="456201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Constantia" pitchFamily="18" charset="0"/>
              </a:rPr>
              <a:t>Trajectories of drifters starting from the </a:t>
            </a:r>
          </a:p>
          <a:p>
            <a:r>
              <a:rPr lang="en-US" b="1" dirty="0">
                <a:solidFill>
                  <a:srgbClr val="FFFF00"/>
                </a:solidFill>
                <a:latin typeface="Constantia" pitchFamily="18" charset="0"/>
              </a:rPr>
              <a:t>North Pacific convergence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45962" y="361950"/>
            <a:ext cx="219803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Hawaii is the final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destination for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marine debris,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collected in the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North Pacific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Garbage Patch.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Effect of tsunami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debris, mixed with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older plastic, on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Hawaii will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continue for many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years.</a:t>
            </a:r>
            <a:endParaRPr lang="en-US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C:\Nikolai\Meetings, travel\2012\POGO, Jan 9-11, 2012\TsunamiBuoy-1-FromSort-IMG_010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09800" y="590550"/>
            <a:ext cx="4724400" cy="3264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3" name="TextBox 3"/>
          <p:cNvSpPr txBox="1">
            <a:spLocks noChangeArrowheads="1"/>
          </p:cNvSpPr>
          <p:nvPr/>
        </p:nvSpPr>
        <p:spPr bwMode="auto">
          <a:xfrm>
            <a:off x="762000" y="209550"/>
            <a:ext cx="7661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Suspected buoys from Japan, arriving on the US/Canada west coast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56534" y="4835723"/>
            <a:ext cx="3387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Photo courtesy of Curtis </a:t>
            </a:r>
            <a:r>
              <a:rPr lang="en-US" sz="1400" b="1" dirty="0" err="1" smtClean="0">
                <a:solidFill>
                  <a:srgbClr val="FFFF00"/>
                </a:solidFill>
              </a:rPr>
              <a:t>Ebbesmeyer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57200" y="3867150"/>
            <a:ext cx="808586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These large, light floats are mainly blown by wind, not carried by ocean currents.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Their drift is different from the drift of heavy objects, simulated by the models, 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developed at the IPRC/UH. Their possible origin from the tsunami in Japan has </a:t>
            </a:r>
          </a:p>
          <a:p>
            <a:r>
              <a:rPr lang="en-US" sz="1600" b="1" dirty="0" smtClean="0">
                <a:solidFill>
                  <a:srgbClr val="FFFF00"/>
                </a:solidFill>
              </a:rPr>
              <a:t>been confirmed by Japanese colleagues.</a:t>
            </a:r>
            <a:endParaRPr lang="en-US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>
          <a:xfrm>
            <a:off x="381000" y="-247650"/>
            <a:ext cx="8229600" cy="5566172"/>
          </a:xfrm>
        </p:spPr>
        <p:txBody>
          <a:bodyPr/>
          <a:lstStyle/>
          <a:p>
            <a:pPr algn="l"/>
            <a:r>
              <a:rPr lang="en-US" sz="2000" b="1" dirty="0" smtClean="0">
                <a:solidFill>
                  <a:srgbClr val="FFFF00"/>
                </a:solidFill>
              </a:rPr>
              <a:t>Probable characteristics and future fate of tsunami debris:</a:t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- 1-2 million tons of tsunami debris are still floating at the ocean surface</a:t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- density of debris is very low – two objects can hardly be seen at the same time</a:t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- only 1-5% percent of this amount will affect the coast line in the next</a:t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2-3 years, majority of the debris will drift to the Garbage Patch, where it will mix with common debris (having a budget of 2-4 million tons per year)</a:t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- tsunami debris will affect the same shores that are affected by the common marine debris (Alaska, British Columbia, Washington, Oregon, Hawaii)</a:t>
            </a:r>
            <a:endParaRPr lang="ru-RU" sz="20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/>
          </p:cNvSpPr>
          <p:nvPr>
            <p:ph type="title"/>
          </p:nvPr>
        </p:nvSpPr>
        <p:spPr>
          <a:xfrm>
            <a:off x="381000" y="361950"/>
            <a:ext cx="8229600" cy="4137422"/>
          </a:xfrm>
        </p:spPr>
        <p:txBody>
          <a:bodyPr/>
          <a:lstStyle/>
          <a:p>
            <a:pPr algn="l"/>
            <a:r>
              <a:rPr lang="en-US" sz="2000" b="1" dirty="0" smtClean="0">
                <a:solidFill>
                  <a:srgbClr val="FFFF00"/>
                </a:solidFill>
              </a:rPr>
              <a:t>Plan of action:</a:t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- protect the coast line and let ocean to grind the debris, remaining in water</a:t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- compute the paths (or “corridors”), taken by debris on its way to critical parts of the coast line; use these paths to monitor and  intercept dangerous objects, mitigate impact of debris, and  optimize the use of limited resources</a:t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- use this tragic “experiment of nature” to understand general dynamics of marine debris and to design the system, addressing  the long-standing problem</a:t>
            </a:r>
            <a:endParaRPr lang="ru-RU" sz="20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/>
          </p:cNvSpPr>
          <p:nvPr>
            <p:ph type="title"/>
          </p:nvPr>
        </p:nvSpPr>
        <p:spPr>
          <a:xfrm>
            <a:off x="0" y="171450"/>
            <a:ext cx="9144000" cy="4766072"/>
          </a:xfrm>
        </p:spPr>
        <p:txBody>
          <a:bodyPr/>
          <a:lstStyle/>
          <a:p>
            <a:pPr algn="l"/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Follow the progress of the IPRC/UH tsunami debris study at</a:t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http://iprc.soest.hawaii.edu/news/marine_and_tsunami_debris/debris_news.php</a:t>
            </a: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Forward your inquiries to</a:t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marinedebris@soest.hawaii.edu </a:t>
            </a:r>
            <a:endParaRPr lang="ru-RU" sz="20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TextBox 2"/>
          <p:cNvSpPr txBox="1">
            <a:spLocks noChangeArrowheads="1"/>
          </p:cNvSpPr>
          <p:nvPr/>
        </p:nvSpPr>
        <p:spPr bwMode="auto">
          <a:xfrm>
            <a:off x="1981200" y="171450"/>
            <a:ext cx="54462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Constantia" pitchFamily="18" charset="0"/>
              </a:rPr>
              <a:t>Composition of tsunami debris</a:t>
            </a:r>
          </a:p>
        </p:txBody>
      </p:sp>
      <p:pic>
        <p:nvPicPr>
          <p:cNvPr id="47109" name="Content Placeholder 7" descr="Screen shot 2011-11-14 at 4.43.32 A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95337"/>
            <a:ext cx="2971800" cy="149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Content Placeholder 3" descr="Screen shot 2011-11-14 at 4.55.16 A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814387"/>
            <a:ext cx="281940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Content Placeholder 3" descr="Screen shot 2011-11-13 at 11.52.44 PM.png"/>
          <p:cNvPicPr>
            <a:picLocks noChangeAspect="1"/>
          </p:cNvPicPr>
          <p:nvPr/>
        </p:nvPicPr>
        <p:blipFill>
          <a:blip r:embed="rId5" cstate="print"/>
          <a:srcRect l="-1210" r="2"/>
          <a:stretch>
            <a:fillRect/>
          </a:stretch>
        </p:blipFill>
        <p:spPr bwMode="auto">
          <a:xfrm>
            <a:off x="0" y="2800351"/>
            <a:ext cx="2971800" cy="1535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Content Placeholder 3" descr="Screen shot 2011-11-14 at 2.17.15 AM.png"/>
          <p:cNvPicPr>
            <a:picLocks noChangeAspect="1"/>
          </p:cNvPicPr>
          <p:nvPr/>
        </p:nvPicPr>
        <p:blipFill>
          <a:blip r:embed="rId6" cstate="print"/>
          <a:srcRect t="9079" b="9079"/>
          <a:stretch>
            <a:fillRect/>
          </a:stretch>
        </p:blipFill>
        <p:spPr bwMode="auto">
          <a:xfrm>
            <a:off x="3124200" y="766762"/>
            <a:ext cx="3124200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Content Placeholder 3" descr="Screen shot 2011-11-14 at 2.16.11 AM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2857500"/>
            <a:ext cx="3200400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Content Placeholder 5" descr="Screen shot 2011-11-14 at 4.35.35 AM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24600" y="2828925"/>
            <a:ext cx="2819400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5" name="Text Box 11"/>
          <p:cNvSpPr txBox="1">
            <a:spLocks noChangeArrowheads="1"/>
          </p:cNvSpPr>
          <p:nvPr/>
        </p:nvSpPr>
        <p:spPr bwMode="auto">
          <a:xfrm>
            <a:off x="7491414" y="4800600"/>
            <a:ext cx="16674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Source: Reuters</a:t>
            </a:r>
            <a:endParaRPr lang="ru-RU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885950"/>
            <a:ext cx="2133600" cy="1358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57200"/>
            <a:ext cx="2209800" cy="137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314700"/>
            <a:ext cx="1990726" cy="1293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Rectangle 7"/>
          <p:cNvSpPr>
            <a:spLocks noChangeArrowheads="1"/>
          </p:cNvSpPr>
          <p:nvPr/>
        </p:nvSpPr>
        <p:spPr bwMode="auto">
          <a:xfrm>
            <a:off x="0" y="1143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FF00"/>
                </a:solidFill>
              </a:rPr>
              <a:t>Use of drifting buoys to study pathways of marine debris</a:t>
            </a:r>
          </a:p>
        </p:txBody>
      </p:sp>
      <p:pic>
        <p:nvPicPr>
          <p:cNvPr id="16389" name="Picture 2" descr="schemati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666750"/>
            <a:ext cx="1752600" cy="41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3" descr="drifterpic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543050"/>
            <a:ext cx="1700214" cy="136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4" descr="webpage_drifter_in_water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3314700"/>
            <a:ext cx="1624014" cy="137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11"/>
          <p:cNvSpPr txBox="1">
            <a:spLocks noChangeArrowheads="1"/>
          </p:cNvSpPr>
          <p:nvPr/>
        </p:nvSpPr>
        <p:spPr bwMode="auto">
          <a:xfrm>
            <a:off x="6096001" y="514350"/>
            <a:ext cx="241604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00"/>
                </a:solidFill>
              </a:rPr>
              <a:t>There are ~15,000 </a:t>
            </a:r>
          </a:p>
          <a:p>
            <a:r>
              <a:rPr lang="en-US" b="1">
                <a:solidFill>
                  <a:srgbClr val="FFFF00"/>
                </a:solidFill>
              </a:rPr>
              <a:t>trajectories,</a:t>
            </a:r>
          </a:p>
          <a:p>
            <a:r>
              <a:rPr lang="en-US" b="1">
                <a:solidFill>
                  <a:srgbClr val="FFFF00"/>
                </a:solidFill>
              </a:rPr>
              <a:t>collected since 1979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685801" y="171450"/>
            <a:ext cx="7264004" cy="48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800">
                <a:solidFill>
                  <a:srgbClr val="FFFF00"/>
                </a:solidFill>
              </a:rPr>
              <a:t>Motion of tsunami debris in the SCUD model</a:t>
            </a:r>
          </a:p>
        </p:txBody>
      </p:sp>
      <p:pic>
        <p:nvPicPr>
          <p:cNvPr id="4" name="Picture 3" descr="movie_trac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59055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5715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Box 5"/>
          <p:cNvSpPr txBox="1">
            <a:spLocks noChangeArrowheads="1"/>
          </p:cNvSpPr>
          <p:nvPr/>
        </p:nvSpPr>
        <p:spPr bwMode="auto">
          <a:xfrm>
            <a:off x="1219200" y="4267200"/>
            <a:ext cx="67521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Daily public updates are available</a:t>
            </a:r>
          </a:p>
          <a:p>
            <a:r>
              <a:rPr lang="en-US" sz="1600" dirty="0"/>
              <a:t>at  </a:t>
            </a:r>
            <a:r>
              <a:rPr lang="en-US" sz="1600" dirty="0">
                <a:hlinkClick r:id="rId4"/>
              </a:rPr>
              <a:t>http://iprc.soest.hawaii.edu/users/hafner/PUBLIC/TSUNAMI_DEBRIS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57150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Box 5"/>
          <p:cNvSpPr txBox="1">
            <a:spLocks noChangeArrowheads="1"/>
          </p:cNvSpPr>
          <p:nvPr/>
        </p:nvSpPr>
        <p:spPr bwMode="auto">
          <a:xfrm>
            <a:off x="1219200" y="4267200"/>
            <a:ext cx="675216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Daily public updates are available</a:t>
            </a:r>
          </a:p>
          <a:p>
            <a:r>
              <a:rPr lang="en-US" sz="1600" dirty="0"/>
              <a:t>at  </a:t>
            </a:r>
            <a:r>
              <a:rPr lang="en-US" sz="1600" dirty="0">
                <a:hlinkClick r:id="rId4"/>
              </a:rPr>
              <a:t>http://iprc.soest.hawaii.edu/users/hafner/PUBLIC/TSUNAMI_DEBRIS</a:t>
            </a:r>
            <a:endParaRPr lang="en-US" sz="1600" dirty="0"/>
          </a:p>
        </p:txBody>
      </p:sp>
      <p:sp>
        <p:nvSpPr>
          <p:cNvPr id="53252" name="AutoShape 4"/>
          <p:cNvSpPr>
            <a:spLocks noChangeArrowheads="1"/>
          </p:cNvSpPr>
          <p:nvPr/>
        </p:nvSpPr>
        <p:spPr bwMode="auto">
          <a:xfrm>
            <a:off x="4648200" y="1905000"/>
            <a:ext cx="838200" cy="7239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3" name="AutoShape 5"/>
          <p:cNvSpPr>
            <a:spLocks noChangeArrowheads="1"/>
          </p:cNvSpPr>
          <p:nvPr/>
        </p:nvSpPr>
        <p:spPr bwMode="auto">
          <a:xfrm>
            <a:off x="5943600" y="2133600"/>
            <a:ext cx="1143000" cy="152400"/>
          </a:xfrm>
          <a:prstGeom prst="rightArrow">
            <a:avLst>
              <a:gd name="adj1" fmla="val 50000"/>
              <a:gd name="adj2" fmla="val 208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4" name="AutoShape 6"/>
          <p:cNvSpPr>
            <a:spLocks noChangeArrowheads="1"/>
          </p:cNvSpPr>
          <p:nvPr/>
        </p:nvSpPr>
        <p:spPr bwMode="auto">
          <a:xfrm rot="-10168753">
            <a:off x="2971838" y="2002873"/>
            <a:ext cx="1081266" cy="99961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53255" name="AutoShape 7"/>
          <p:cNvSpPr>
            <a:spLocks noChangeArrowheads="1"/>
          </p:cNvSpPr>
          <p:nvPr/>
        </p:nvSpPr>
        <p:spPr bwMode="auto">
          <a:xfrm rot="-10168753">
            <a:off x="2441798" y="2307996"/>
            <a:ext cx="1088221" cy="13742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53256" name="AutoShape 8"/>
          <p:cNvSpPr>
            <a:spLocks noChangeArrowheads="1"/>
          </p:cNvSpPr>
          <p:nvPr/>
        </p:nvSpPr>
        <p:spPr bwMode="auto">
          <a:xfrm rot="9837344">
            <a:off x="1775939" y="3130133"/>
            <a:ext cx="1649351" cy="150065"/>
          </a:xfrm>
          <a:prstGeom prst="rightArrow">
            <a:avLst>
              <a:gd name="adj1" fmla="val 50000"/>
              <a:gd name="adj2" fmla="val 36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ru-RU"/>
          </a:p>
        </p:txBody>
      </p:sp>
      <p:sp>
        <p:nvSpPr>
          <p:cNvPr id="53257" name="AutoShape 9"/>
          <p:cNvSpPr>
            <a:spLocks noChangeArrowheads="1"/>
          </p:cNvSpPr>
          <p:nvPr/>
        </p:nvSpPr>
        <p:spPr bwMode="auto">
          <a:xfrm rot="1832552">
            <a:off x="4870531" y="2679216"/>
            <a:ext cx="457200" cy="40005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8" name="Oval 10"/>
          <p:cNvSpPr>
            <a:spLocks noChangeArrowheads="1"/>
          </p:cNvSpPr>
          <p:nvPr/>
        </p:nvSpPr>
        <p:spPr bwMode="auto">
          <a:xfrm>
            <a:off x="3124200" y="2590800"/>
            <a:ext cx="457200" cy="400050"/>
          </a:xfrm>
          <a:prstGeom prst="ellips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9" name="AutoShape 7"/>
          <p:cNvSpPr>
            <a:spLocks noChangeArrowheads="1"/>
          </p:cNvSpPr>
          <p:nvPr/>
        </p:nvSpPr>
        <p:spPr bwMode="auto">
          <a:xfrm rot="-21107428">
            <a:off x="3664042" y="2738121"/>
            <a:ext cx="1007818" cy="162557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817960"/>
            <a:ext cx="6172200" cy="432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779" name="Rectangle 1"/>
          <p:cNvSpPr>
            <a:spLocks noChangeArrowheads="1"/>
          </p:cNvSpPr>
          <p:nvPr/>
        </p:nvSpPr>
        <p:spPr bwMode="auto">
          <a:xfrm>
            <a:off x="1219200" y="171450"/>
            <a:ext cx="7280547" cy="5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dirty="0">
                <a:solidFill>
                  <a:srgbClr val="FFFF00"/>
                </a:solidFill>
              </a:rPr>
              <a:t>December 2011 expedition, </a:t>
            </a:r>
            <a:r>
              <a:rPr lang="en-GB" dirty="0" smtClean="0">
                <a:solidFill>
                  <a:srgbClr val="FFFF00"/>
                </a:solidFill>
              </a:rPr>
              <a:t>co-organized </a:t>
            </a:r>
            <a:r>
              <a:rPr lang="en-GB" dirty="0">
                <a:solidFill>
                  <a:srgbClr val="FFFF00"/>
                </a:solidFill>
              </a:rPr>
              <a:t>by the University of Hawaii, </a:t>
            </a:r>
          </a:p>
          <a:p>
            <a:pPr>
              <a:lnSpc>
                <a:spcPct val="93000"/>
              </a:lnSpc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dirty="0">
                <a:solidFill>
                  <a:srgbClr val="FFFF00"/>
                </a:solidFill>
              </a:rPr>
              <a:t>Ocean Recovery Alliance, and Scripps Institution of Oceanography</a:t>
            </a: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2439591"/>
            <a:ext cx="3365500" cy="270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239691"/>
            <a:ext cx="2438400" cy="1903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42950"/>
            <a:ext cx="2286000" cy="169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817960"/>
            <a:ext cx="6172200" cy="4325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5779" name="Rectangle 1"/>
          <p:cNvSpPr>
            <a:spLocks noChangeArrowheads="1"/>
          </p:cNvSpPr>
          <p:nvPr/>
        </p:nvSpPr>
        <p:spPr bwMode="auto">
          <a:xfrm>
            <a:off x="1219200" y="171450"/>
            <a:ext cx="7280547" cy="5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dirty="0">
                <a:solidFill>
                  <a:srgbClr val="FFFF00"/>
                </a:solidFill>
              </a:rPr>
              <a:t>December 2011 expedition, </a:t>
            </a:r>
            <a:r>
              <a:rPr lang="en-GB" dirty="0" smtClean="0">
                <a:solidFill>
                  <a:srgbClr val="FFFF00"/>
                </a:solidFill>
              </a:rPr>
              <a:t>co-organized </a:t>
            </a:r>
            <a:r>
              <a:rPr lang="en-GB" dirty="0">
                <a:solidFill>
                  <a:srgbClr val="FFFF00"/>
                </a:solidFill>
              </a:rPr>
              <a:t>by the University of Hawaii, </a:t>
            </a:r>
          </a:p>
          <a:p>
            <a:pPr>
              <a:lnSpc>
                <a:spcPct val="93000"/>
              </a:lnSpc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dirty="0">
                <a:solidFill>
                  <a:srgbClr val="FFFF00"/>
                </a:solidFill>
              </a:rPr>
              <a:t>Ocean Recovery Alliance, and Scripps Institution of Oceanography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4479</TotalTime>
  <Words>786</Words>
  <Application>Microsoft Macintosh PowerPoint</Application>
  <PresentationFormat>On-screen Show (16:9)</PresentationFormat>
  <Paragraphs>81</Paragraphs>
  <Slides>24</Slides>
  <Notes>24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Fate of tsunami debris</vt:lpstr>
      <vt:lpstr>Slide 17</vt:lpstr>
      <vt:lpstr>Slide 18</vt:lpstr>
      <vt:lpstr>Slide 19</vt:lpstr>
      <vt:lpstr>Slide 20</vt:lpstr>
      <vt:lpstr>Slide 21</vt:lpstr>
      <vt:lpstr>Probable characteristics and future fate of tsunami debris:  - 1-2 million tons of tsunami debris are still floating at the ocean surface  - density of debris is very low – two objects can hardly be seen at the same time  - only 1-5% percent of this amount will affect the coast line in the next 2-3 years, majority of the debris will drift to the Garbage Patch, where it will mix with common debris (having a budget of 2-4 million tons per year)  - tsunami debris will affect the same shores that are affected by the common marine debris (Alaska, British Columbia, Washington, Oregon, Hawaii)</vt:lpstr>
      <vt:lpstr>Plan of action:  - protect the coast line and let ocean to grind the debris, remaining in water  - compute the paths (or “corridors”), taken by debris on its way to critical parts of the coast line; use these paths to monitor and  intercept dangerous objects, mitigate impact of debris, and  optimize the use of limited resources  - use this tragic “experiment of nature” to understand general dynamics of marine debris and to design the system, addressing  the long-standing problem</vt:lpstr>
      <vt:lpstr> Follow the progress of the IPRC/UH tsunami debris study at  http://iprc.soest.hawaii.edu/news/marine_and_tsunami_debris/debris_news.php    Forward your inquiries to  marinedebris@soest.hawaii.edu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IPRC</dc:creator>
  <cp:lastModifiedBy>Gisela Speidel</cp:lastModifiedBy>
  <cp:revision>243</cp:revision>
  <dcterms:created xsi:type="dcterms:W3CDTF">2012-03-09T01:59:52Z</dcterms:created>
  <dcterms:modified xsi:type="dcterms:W3CDTF">2012-03-09T21:49:22Z</dcterms:modified>
</cp:coreProperties>
</file>